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3"/>
  </p:notesMasterIdLst>
  <p:handoutMasterIdLst>
    <p:handoutMasterId r:id="rId24"/>
  </p:handoutMasterIdLst>
  <p:sldIdLst>
    <p:sldId id="302" r:id="rId2"/>
    <p:sldId id="303" r:id="rId3"/>
    <p:sldId id="312" r:id="rId4"/>
    <p:sldId id="306" r:id="rId5"/>
    <p:sldId id="307" r:id="rId6"/>
    <p:sldId id="308" r:id="rId7"/>
    <p:sldId id="309" r:id="rId8"/>
    <p:sldId id="310" r:id="rId9"/>
    <p:sldId id="311" r:id="rId10"/>
    <p:sldId id="313" r:id="rId11"/>
    <p:sldId id="314" r:id="rId12"/>
    <p:sldId id="315" r:id="rId13"/>
    <p:sldId id="316" r:id="rId14"/>
    <p:sldId id="317" r:id="rId15"/>
    <p:sldId id="318" r:id="rId16"/>
    <p:sldId id="320" r:id="rId17"/>
    <p:sldId id="319" r:id="rId18"/>
    <p:sldId id="322" r:id="rId19"/>
    <p:sldId id="321" r:id="rId20"/>
    <p:sldId id="323" r:id="rId21"/>
    <p:sldId id="305" r:id="rId22"/>
  </p:sldIdLst>
  <p:sldSz cx="9144000" cy="5143500" type="screen16x9"/>
  <p:notesSz cx="6858000" cy="9144000"/>
  <p:embeddedFontLst>
    <p:embeddedFont>
      <p:font typeface="Google Sans" panose="020B0600000101010101" charset="0"/>
      <p:regular r:id="rId25"/>
      <p:bold r:id="rId26"/>
      <p:italic r:id="rId27"/>
      <p:boldItalic r:id="rId28"/>
    </p:embeddedFont>
    <p:embeddedFont>
      <p:font typeface="Roboto Mono Light" panose="00000009000000000000" pitchFamily="49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4588" autoAdjust="0"/>
  </p:normalViewPr>
  <p:slideViewPr>
    <p:cSldViewPr snapToGrid="0">
      <p:cViewPr varScale="1">
        <p:scale>
          <a:sx n="150" d="100"/>
          <a:sy n="150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C6FD91C-05A2-8477-0E7E-FAECF819A6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B69346-904A-CA7D-118E-EC230F554B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3FF80-0466-4172-B18C-87EAFA5F636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F9BE35-2E2F-9F21-274B-2FDDE09F66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67702-9A8B-EA3C-EFFA-30869F635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60433-5C22-4D3C-A7C2-310230C39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94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780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729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564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431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435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683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364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564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33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8dee1d198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8dee1d198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902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8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67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208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25645dc21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25645dc21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914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824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77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509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970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426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815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842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8305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Google Sans"/>
              <a:buNone/>
              <a:defRPr sz="115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1150"/>
              <a:buFont typeface="Google Sans"/>
              <a:buNone/>
              <a:defRPr sz="1150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7" name="Google Shape;47;p8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150"/>
              <a:buFont typeface="Google Sans"/>
              <a:buNone/>
              <a:defRPr sz="11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9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Google Sans"/>
              <a:buNone/>
              <a:defRPr sz="115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62" r:id="rId5"/>
    <p:sldLayoutId id="2147483663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intermediate/mario_rl_tutorial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g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강화학습 과제 </a:t>
            </a:r>
            <a:r>
              <a:rPr lang="en-US" altLang="ko-KR" sz="4400" dirty="0"/>
              <a:t>10-1</a:t>
            </a:r>
            <a:br>
              <a:rPr lang="en-US" altLang="ko-KR" sz="4400" dirty="0"/>
            </a:br>
            <a:r>
              <a:rPr lang="en-US" altLang="ko-KR" sz="2000" dirty="0"/>
              <a:t>20204062 </a:t>
            </a:r>
            <a:r>
              <a:rPr lang="ko-KR" altLang="en-US" sz="2000" dirty="0"/>
              <a:t>이인규</a:t>
            </a:r>
            <a:endParaRPr sz="2000" dirty="0"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1"/>
          </p:nvPr>
        </p:nvSpPr>
        <p:spPr>
          <a:xfrm>
            <a:off x="8305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4072490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73590"/>
            <a:ext cx="80100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A2C</a:t>
            </a:r>
            <a:r>
              <a:rPr lang="ko-KR" altLang="en-US" b="1" dirty="0"/>
              <a:t> 클래스 </a:t>
            </a:r>
            <a:r>
              <a:rPr lang="en-US" altLang="ko-KR" b="1" dirty="0"/>
              <a:t>__</a:t>
            </a:r>
            <a:r>
              <a:rPr lang="en-US" altLang="ko-KR" b="1" dirty="0" err="1"/>
              <a:t>init</a:t>
            </a:r>
            <a:r>
              <a:rPr lang="en-US" altLang="ko-KR" b="1" dirty="0"/>
              <a:t>__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6507126" y="3005468"/>
            <a:ext cx="2350926" cy="1762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one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two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three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four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five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96F0DA-6D26-AF3E-154A-E1C9420E8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829290"/>
            <a:ext cx="5472341" cy="41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41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73590"/>
            <a:ext cx="80100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A2C</a:t>
            </a:r>
            <a:r>
              <a:rPr lang="ko-KR" altLang="en-US" dirty="0"/>
              <a:t> 클래스 </a:t>
            </a:r>
            <a:r>
              <a:rPr lang="en-US" altLang="ko-KR" dirty="0" err="1"/>
              <a:t>optimize_model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6481375" y="809745"/>
            <a:ext cx="2350926" cy="1762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altLang="en-US" dirty="0"/>
              <a:t>모델을 최적화 하는 메소드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FFA1DF-90EF-39FE-24A3-98CEDC2C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829290"/>
            <a:ext cx="6134080" cy="41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61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73590"/>
            <a:ext cx="80100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A2C</a:t>
            </a:r>
            <a:r>
              <a:rPr lang="ko-KR" altLang="en-US" dirty="0"/>
              <a:t> 클래스 </a:t>
            </a:r>
            <a:r>
              <a:rPr lang="en-US" altLang="ko-KR" dirty="0" err="1"/>
              <a:t>interaction_step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6507126" y="3005468"/>
            <a:ext cx="2350926" cy="1762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one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two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three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four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five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B04DDF-91CF-C647-72E7-FC82780F7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829290"/>
            <a:ext cx="6268325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77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73590"/>
            <a:ext cx="80100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실행 코드 매개변수 설정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11698" y="3069571"/>
            <a:ext cx="6721562" cy="542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altLang="en-US" dirty="0" err="1"/>
              <a:t>실행시</a:t>
            </a:r>
            <a:r>
              <a:rPr lang="ko-KR" altLang="en-US" dirty="0"/>
              <a:t> 필요한 매개변수들을 설정합니다</a:t>
            </a:r>
            <a:r>
              <a:rPr lang="en-US" altLang="ko-KR" dirty="0"/>
              <a:t>.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362701-509F-F0A7-261A-FDEC30C4E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833465"/>
            <a:ext cx="5934903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8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73590"/>
            <a:ext cx="80100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코드 학습 결과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11698" y="2277090"/>
            <a:ext cx="5009601" cy="1762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altLang="en-US" dirty="0"/>
              <a:t>빠른 학습을 위해 </a:t>
            </a:r>
            <a:r>
              <a:rPr lang="en-US" altLang="ko-KR" dirty="0" err="1"/>
              <a:t>max_episodes</a:t>
            </a:r>
            <a:r>
              <a:rPr lang="ko-KR" altLang="en-US" dirty="0"/>
              <a:t>를 </a:t>
            </a:r>
            <a:r>
              <a:rPr lang="en-US" altLang="ko-KR" dirty="0"/>
              <a:t>1000</a:t>
            </a:r>
            <a:r>
              <a:rPr lang="ko-KR" altLang="en-US" dirty="0"/>
              <a:t>으로 변경 후 학습 진행합니다</a:t>
            </a:r>
            <a:r>
              <a:rPr lang="en-US" altLang="ko-KR" dirty="0"/>
              <a:t>.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altLang="en-US" dirty="0"/>
              <a:t>학습결과 보상이 계속 증가하며</a:t>
            </a:r>
            <a:r>
              <a:rPr lang="en-US" altLang="ko-KR" dirty="0"/>
              <a:t>, </a:t>
            </a:r>
            <a:r>
              <a:rPr lang="ko-KR" altLang="en-US" dirty="0"/>
              <a:t>학습이 성공적으로 이뤄지는 것을 알 수 있습니다</a:t>
            </a:r>
            <a:r>
              <a:rPr lang="en-US" altLang="ko-KR" dirty="0"/>
              <a:t>.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F0E745-ECC7-CDDF-0D15-F31F7728E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829290"/>
            <a:ext cx="2467319" cy="13051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E60FCE-7F06-A480-4B0A-B16C1C1A0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691" y="0"/>
            <a:ext cx="28863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40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임의의 환경에서 진행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2861580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73590"/>
            <a:ext cx="80100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시도해본 환경 </a:t>
            </a:r>
            <a:r>
              <a:rPr lang="en-US" altLang="ko-KR" b="1"/>
              <a:t>- </a:t>
            </a:r>
            <a:r>
              <a:rPr lang="en-US" b="1"/>
              <a:t>Third </a:t>
            </a:r>
            <a:r>
              <a:rPr lang="en-US" b="1" dirty="0"/>
              <a:t>Party Environments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11698" y="829290"/>
            <a:ext cx="8140152" cy="1762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 err="1"/>
              <a:t>MineRL</a:t>
            </a:r>
            <a:r>
              <a:rPr lang="en-US" dirty="0"/>
              <a:t>(https://github.com/minerllabs/minerl)</a:t>
            </a:r>
            <a:br>
              <a:rPr lang="en-US" dirty="0"/>
            </a:br>
            <a:r>
              <a:rPr lang="ko-KR" altLang="en-US" dirty="0"/>
              <a:t>마인크래프트 게임 환경으로 조종 가능</a:t>
            </a:r>
            <a:endParaRPr lang="en-US" altLang="ko-KR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/>
              <a:t>Gym-abalone(https://github.com/towzeur/gym-abalone)</a:t>
            </a:r>
            <a:br>
              <a:rPr lang="en-US" dirty="0"/>
            </a:br>
            <a:r>
              <a:rPr lang="en-US" dirty="0"/>
              <a:t>2</a:t>
            </a:r>
            <a:r>
              <a:rPr lang="ko-KR" altLang="en-US" dirty="0"/>
              <a:t>인용 보드게임 환경</a:t>
            </a:r>
            <a:endParaRPr lang="en-US" altLang="ko-KR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/>
              <a:t>Gym-spoof(https://github.com/MouseAndKeyboard/gym-spoof)</a:t>
            </a:r>
            <a:br>
              <a:rPr lang="en-US" dirty="0"/>
            </a:br>
            <a:r>
              <a:rPr lang="ko-KR" altLang="en-US" dirty="0"/>
              <a:t>간단한 </a:t>
            </a:r>
            <a:r>
              <a:rPr lang="en-US" altLang="ko-KR" dirty="0"/>
              <a:t>2</a:t>
            </a:r>
            <a:r>
              <a:rPr lang="ko-KR" altLang="en-US" dirty="0"/>
              <a:t>인용 보드 게임</a:t>
            </a:r>
            <a:endParaRPr lang="en-US" altLang="ko-KR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altLang="en-US" dirty="0"/>
              <a:t>위의 모든 환경이 아래의 에러를 발생하며</a:t>
            </a:r>
            <a:r>
              <a:rPr lang="en-US" altLang="ko-KR" dirty="0"/>
              <a:t>, </a:t>
            </a:r>
            <a:r>
              <a:rPr lang="ko-KR" altLang="en-US" dirty="0"/>
              <a:t>되지 않았고</a:t>
            </a:r>
            <a:r>
              <a:rPr lang="en-US" altLang="ko-KR" dirty="0"/>
              <a:t>, </a:t>
            </a:r>
            <a:r>
              <a:rPr lang="ko-KR" altLang="en-US" dirty="0"/>
              <a:t>버전 문제로 추정</a:t>
            </a:r>
            <a:endParaRPr dirty="0"/>
          </a:p>
        </p:txBody>
      </p:sp>
      <p:pic>
        <p:nvPicPr>
          <p:cNvPr id="1026" name="Picture 2" descr="&quot;Two figures playing the 3-coin game with each other&quot;">
            <a:extLst>
              <a:ext uri="{FF2B5EF4-FFF2-40B4-BE49-F238E27FC236}">
                <a16:creationId xmlns:a16="http://schemas.microsoft.com/office/drawing/2014/main" id="{15139A04-D158-D8D0-8AFA-7109D1BE5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923" y="2069041"/>
            <a:ext cx="1796502" cy="73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8954A7-FF1A-F142-0BE4-D342EF5C2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48" y="3169195"/>
            <a:ext cx="3534268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84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73590"/>
            <a:ext cx="80100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시도해본 환경</a:t>
            </a:r>
            <a:r>
              <a:rPr lang="en-US" altLang="ko-KR" dirty="0"/>
              <a:t>– Mario RL Agent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11699" y="2612911"/>
            <a:ext cx="4885141" cy="1762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-KR" altLang="en-US" dirty="0" err="1"/>
              <a:t>마리오</a:t>
            </a:r>
            <a:r>
              <a:rPr lang="ko-KR" altLang="en-US" dirty="0"/>
              <a:t> </a:t>
            </a:r>
            <a:r>
              <a:rPr lang="en-US" altLang="ko-KR" dirty="0"/>
              <a:t>RL Agent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https://pytorch.org/tutorials/intermediate/mario_rl_tutorial.html</a:t>
            </a:r>
            <a:r>
              <a:rPr lang="en-US" altLang="ko-KR" dirty="0"/>
              <a:t>)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altLang="en-US" dirty="0"/>
              <a:t>문제점</a:t>
            </a:r>
            <a:r>
              <a:rPr lang="en-US" altLang="ko-KR" dirty="0"/>
              <a:t>: </a:t>
            </a:r>
            <a:r>
              <a:rPr lang="ko-KR" altLang="en-US" dirty="0"/>
              <a:t>해당 코드는 </a:t>
            </a:r>
            <a:r>
              <a:rPr lang="en-US" altLang="ko-KR" dirty="0"/>
              <a:t>DDQN</a:t>
            </a:r>
            <a:r>
              <a:rPr lang="ko-KR" altLang="en-US" dirty="0"/>
              <a:t>으로 </a:t>
            </a:r>
            <a:r>
              <a:rPr lang="ko-KR" altLang="en-US" dirty="0" err="1"/>
              <a:t>구현되어있어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A2C</a:t>
            </a:r>
            <a:r>
              <a:rPr lang="ko-KR" altLang="en-US" dirty="0"/>
              <a:t>로 변경 시도했지만</a:t>
            </a:r>
            <a:r>
              <a:rPr lang="en-US" altLang="ko-KR" dirty="0"/>
              <a:t> </a:t>
            </a:r>
            <a:r>
              <a:rPr lang="ko-KR" altLang="en-US" dirty="0"/>
              <a:t>종속성 클래스들의 이해가 어려워 실패</a:t>
            </a:r>
            <a:endParaRPr dirty="0"/>
          </a:p>
        </p:txBody>
      </p:sp>
      <p:pic>
        <p:nvPicPr>
          <p:cNvPr id="2050" name="Picture 2" descr="mario">
            <a:extLst>
              <a:ext uri="{FF2B5EF4-FFF2-40B4-BE49-F238E27FC236}">
                <a16:creationId xmlns:a16="http://schemas.microsoft.com/office/drawing/2014/main" id="{CBB454C1-9720-A789-4F79-623D4DE4D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829290"/>
            <a:ext cx="2378161" cy="178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8F7CA2-0747-EC4B-8D16-B791731D1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280" y="0"/>
            <a:ext cx="38557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63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4400" dirty="0"/>
              <a:t>Acrobot </a:t>
            </a:r>
            <a:r>
              <a:rPr lang="ko-KR" altLang="en-US" sz="4400" dirty="0"/>
              <a:t>상에서 학습</a:t>
            </a:r>
            <a:endParaRPr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3162172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7A62C91F-7FB9-F89C-A4F5-06503D1E6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24" y="781944"/>
            <a:ext cx="2559050" cy="255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076D2D-C9BC-CFCF-D5E1-847EBE9B7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207" y="824931"/>
            <a:ext cx="2653953" cy="12466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094830-0C20-F634-05F9-07939457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963" y="817447"/>
            <a:ext cx="3196037" cy="10057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7A1908-CF52-A1F4-04AC-2FCF6CE3EE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7963" y="1871081"/>
            <a:ext cx="3196037" cy="14013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17352B-34B8-B53B-B251-00F097EFF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550" y="3430653"/>
            <a:ext cx="5340750" cy="8879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53E335-15A9-B277-2DC5-A65CEFDE2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7550" y="4401744"/>
            <a:ext cx="5539740" cy="59523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864960-9A44-4BDD-7DF2-2363728E2BFD}"/>
              </a:ext>
            </a:extLst>
          </p:cNvPr>
          <p:cNvSpPr/>
          <p:nvPr/>
        </p:nvSpPr>
        <p:spPr>
          <a:xfrm>
            <a:off x="4269022" y="863143"/>
            <a:ext cx="653174" cy="2458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3EB8B9-EA15-D4FE-232D-BA8398325149}"/>
              </a:ext>
            </a:extLst>
          </p:cNvPr>
          <p:cNvSpPr/>
          <p:nvPr/>
        </p:nvSpPr>
        <p:spPr>
          <a:xfrm>
            <a:off x="5947962" y="824930"/>
            <a:ext cx="3196037" cy="99830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A15B31-26F0-1A36-6BDE-7244FDF2F35C}"/>
              </a:ext>
            </a:extLst>
          </p:cNvPr>
          <p:cNvSpPr/>
          <p:nvPr/>
        </p:nvSpPr>
        <p:spPr>
          <a:xfrm>
            <a:off x="4269022" y="1142453"/>
            <a:ext cx="354859" cy="1805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E410D1-A1FD-C7E2-74FA-4B62C90FA6B8}"/>
              </a:ext>
            </a:extLst>
          </p:cNvPr>
          <p:cNvSpPr/>
          <p:nvPr/>
        </p:nvSpPr>
        <p:spPr>
          <a:xfrm>
            <a:off x="5947962" y="1882184"/>
            <a:ext cx="3196037" cy="13902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5DFD7B7-3235-7CEA-B3BF-1805D2B548C9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4922196" y="986048"/>
            <a:ext cx="1025766" cy="33803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67996D-683B-3031-8BEB-A4C62B7F2E3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623881" y="1232708"/>
            <a:ext cx="1324081" cy="1344593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30FCB9-88DD-2CF3-1E30-0ABB61C83D29}"/>
              </a:ext>
            </a:extLst>
          </p:cNvPr>
          <p:cNvSpPr/>
          <p:nvPr/>
        </p:nvSpPr>
        <p:spPr>
          <a:xfrm>
            <a:off x="4269022" y="3936372"/>
            <a:ext cx="1166578" cy="1805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FADD57-E239-68D5-E762-CCD77A8395FC}"/>
              </a:ext>
            </a:extLst>
          </p:cNvPr>
          <p:cNvSpPr/>
          <p:nvPr/>
        </p:nvSpPr>
        <p:spPr>
          <a:xfrm>
            <a:off x="4421422" y="1294853"/>
            <a:ext cx="354859" cy="1805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E870D4-7104-E0C1-55A8-F630456B98B9}"/>
              </a:ext>
            </a:extLst>
          </p:cNvPr>
          <p:cNvSpPr/>
          <p:nvPr/>
        </p:nvSpPr>
        <p:spPr>
          <a:xfrm>
            <a:off x="6065520" y="3936372"/>
            <a:ext cx="1630680" cy="1805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2BE756-166B-8ED0-52B7-AAE7D62121AB}"/>
              </a:ext>
            </a:extLst>
          </p:cNvPr>
          <p:cNvSpPr/>
          <p:nvPr/>
        </p:nvSpPr>
        <p:spPr>
          <a:xfrm>
            <a:off x="3254844" y="4109802"/>
            <a:ext cx="1014178" cy="1805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C6F9BF-925A-D4DB-D432-C0FF5B68D5E4}"/>
              </a:ext>
            </a:extLst>
          </p:cNvPr>
          <p:cNvSpPr/>
          <p:nvPr/>
        </p:nvSpPr>
        <p:spPr>
          <a:xfrm>
            <a:off x="3685732" y="4788951"/>
            <a:ext cx="2613467" cy="1805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217;p35">
            <a:extLst>
              <a:ext uri="{FF2B5EF4-FFF2-40B4-BE49-F238E27FC236}">
                <a16:creationId xmlns:a16="http://schemas.microsoft.com/office/drawing/2014/main" id="{AA09CBF3-568F-1BF3-1AD0-A2694FDD96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28695"/>
            <a:ext cx="6975147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Acrobot</a:t>
            </a:r>
            <a:r>
              <a:rPr lang="en-US" altLang="ko-KR" dirty="0"/>
              <a:t> </a:t>
            </a:r>
            <a:r>
              <a:rPr lang="ko-KR" altLang="en-US" dirty="0"/>
              <a:t>환경 설명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192031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 err="1"/>
              <a:t>카트폴</a:t>
            </a:r>
            <a:r>
              <a:rPr lang="ko-KR" altLang="en-US" sz="4400" dirty="0"/>
              <a:t> </a:t>
            </a:r>
            <a:r>
              <a:rPr lang="en-US" altLang="ko-KR" sz="4400" dirty="0"/>
              <a:t>A2C </a:t>
            </a:r>
            <a:r>
              <a:rPr lang="ko-KR" altLang="en-US" sz="4400" dirty="0"/>
              <a:t>적용</a:t>
            </a:r>
            <a:endParaRPr dirty="0"/>
          </a:p>
        </p:txBody>
      </p:sp>
      <p:sp>
        <p:nvSpPr>
          <p:cNvPr id="190" name="Google Shape;190;p30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3808144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73590"/>
            <a:ext cx="80100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Acrobot </a:t>
            </a:r>
            <a:r>
              <a:rPr lang="ko-KR" altLang="en-US" b="1" dirty="0"/>
              <a:t>환경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11699" y="2461483"/>
            <a:ext cx="5441402" cy="1762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altLang="en-US" dirty="0"/>
              <a:t>환경에서 제공하는 정보를 토대로 학습을 진행했지만</a:t>
            </a:r>
            <a:r>
              <a:rPr lang="en-US" altLang="ko-KR" dirty="0"/>
              <a:t>, </a:t>
            </a:r>
            <a:r>
              <a:rPr lang="ko-KR" altLang="en-US" dirty="0"/>
              <a:t>학습이 잘되지 않고</a:t>
            </a:r>
            <a:r>
              <a:rPr lang="en-US" altLang="ko-KR" dirty="0"/>
              <a:t>, </a:t>
            </a:r>
            <a:r>
              <a:rPr lang="ko-KR" altLang="en-US" dirty="0"/>
              <a:t>실패하는 모습을 보임</a:t>
            </a:r>
            <a:r>
              <a:rPr lang="en-US" altLang="ko-KR" dirty="0"/>
              <a:t>.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altLang="ko-KR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altLang="en-US" dirty="0"/>
              <a:t>매개변수의 변경 또는 학습 방법의 코드를 </a:t>
            </a:r>
            <a:r>
              <a:rPr lang="ko-KR" altLang="en-US" dirty="0" err="1"/>
              <a:t>수정해야될</a:t>
            </a:r>
            <a:r>
              <a:rPr lang="ko-KR" altLang="en-US" dirty="0"/>
              <a:t> 것 같다</a:t>
            </a:r>
            <a:r>
              <a:rPr lang="en-US" altLang="ko-KR" dirty="0"/>
              <a:t>.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C0E8C0-1C40-1759-D6C6-3F50324A5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829290"/>
            <a:ext cx="2438740" cy="12574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CCC7A9-4D53-71FD-6EF6-C07C98729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691" y="0"/>
            <a:ext cx="2886309" cy="5143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98C83C-FC34-FE3B-1BE3-9F78333AF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303" y="222621"/>
            <a:ext cx="1827524" cy="195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00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7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dirty="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Thank you</a:t>
            </a:r>
            <a:endParaRPr sz="5700" dirty="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38961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73590"/>
            <a:ext cx="80100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A2C</a:t>
            </a:r>
            <a:r>
              <a:rPr lang="ko-KR" altLang="en-US" b="1" dirty="0"/>
              <a:t>의 핵심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11698" y="829290"/>
            <a:ext cx="5746202" cy="1762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altLang="en-US"/>
              <a:t>정책 신경망과 가치 신경망을 나누어 학습 시키는 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3818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73590"/>
            <a:ext cx="80100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라이브러리 종속성 추가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6507126" y="3005468"/>
            <a:ext cx="2350926" cy="1762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one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two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three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four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five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96C465-CF1D-333F-E3A7-DD4DBEDB2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829290"/>
            <a:ext cx="4858428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19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73590"/>
            <a:ext cx="80100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FCDAP </a:t>
            </a:r>
            <a:r>
              <a:rPr lang="ko-KR" altLang="en-US" b="1" dirty="0"/>
              <a:t>클래스 </a:t>
            </a:r>
            <a:r>
              <a:rPr lang="en-US" altLang="ko-KR" b="1" dirty="0"/>
              <a:t>__</a:t>
            </a:r>
            <a:r>
              <a:rPr lang="en-US" altLang="ko-KR" b="1" dirty="0" err="1"/>
              <a:t>init</a:t>
            </a:r>
            <a:r>
              <a:rPr lang="en-US" altLang="ko-KR" b="1" dirty="0"/>
              <a:t>__ </a:t>
            </a:r>
            <a:r>
              <a:rPr lang="ko-KR" altLang="en-US" b="1" dirty="0"/>
              <a:t>메소드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6481375" y="829290"/>
            <a:ext cx="2350926" cy="843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Actor </a:t>
            </a:r>
            <a:r>
              <a:rPr lang="ko-KR" altLang="en-US" dirty="0"/>
              <a:t>역할을 하는 정책 신경망 입니다</a:t>
            </a:r>
            <a:r>
              <a:rPr lang="en-US" altLang="ko-KR" dirty="0"/>
              <a:t>.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ED75E1-4F15-5254-40C9-0B84FB2B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829290"/>
            <a:ext cx="6069511" cy="347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63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73590"/>
            <a:ext cx="80100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FCDAP </a:t>
            </a:r>
            <a:r>
              <a:rPr lang="ko-KR" altLang="en-US" b="1" dirty="0"/>
              <a:t>클래스 </a:t>
            </a:r>
            <a:r>
              <a:rPr lang="en-US" altLang="ko-KR" b="1" dirty="0"/>
              <a:t>_format, forward </a:t>
            </a:r>
            <a:r>
              <a:rPr lang="ko-KR" altLang="en-US" b="1" dirty="0"/>
              <a:t>메소드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6507126" y="3005468"/>
            <a:ext cx="2350926" cy="1762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one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two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three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four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five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D7816C-3972-E39B-E8B0-47E72D32C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829290"/>
            <a:ext cx="7744906" cy="1514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0A8E9E-D19F-3DC0-4BB9-EDC01C629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2343976"/>
            <a:ext cx="5296639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94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73590"/>
            <a:ext cx="80100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FCDAP </a:t>
            </a:r>
            <a:r>
              <a:rPr lang="ko-KR" altLang="en-US" dirty="0"/>
              <a:t>클래스 </a:t>
            </a:r>
            <a:r>
              <a:rPr lang="en-US" altLang="ko-KR" dirty="0" err="1"/>
              <a:t>full_pass</a:t>
            </a:r>
            <a:r>
              <a:rPr lang="en-US" altLang="ko-KR" dirty="0"/>
              <a:t>, </a:t>
            </a:r>
            <a:r>
              <a:rPr lang="en-US" altLang="ko-KR" dirty="0" err="1"/>
              <a:t>select_action</a:t>
            </a:r>
            <a:r>
              <a:rPr lang="en-US" altLang="ko-KR" dirty="0"/>
              <a:t>, </a:t>
            </a:r>
            <a:r>
              <a:rPr lang="en-US" altLang="ko-KR" dirty="0" err="1"/>
              <a:t>select_greedy_action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6507126" y="3005468"/>
            <a:ext cx="2350926" cy="1762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one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two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three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four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five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D42B05-41E6-AEB8-FAC6-F2CA6DC4E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829290"/>
            <a:ext cx="5325218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03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73590"/>
            <a:ext cx="80100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FCV </a:t>
            </a:r>
            <a:r>
              <a:rPr lang="ko-KR" altLang="en-US" b="1" dirty="0"/>
              <a:t>클래스 </a:t>
            </a:r>
            <a:r>
              <a:rPr lang="en-US" altLang="ko-KR" b="1" dirty="0"/>
              <a:t>__</a:t>
            </a:r>
            <a:r>
              <a:rPr lang="en-US" altLang="ko-KR" b="1" dirty="0" err="1"/>
              <a:t>init</a:t>
            </a:r>
            <a:r>
              <a:rPr lang="en-US" altLang="ko-KR" b="1" dirty="0"/>
              <a:t>__ </a:t>
            </a:r>
            <a:r>
              <a:rPr lang="ko-KR" altLang="en-US" dirty="0"/>
              <a:t>메소드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6793074" y="829290"/>
            <a:ext cx="2350926" cy="1762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Critic</a:t>
            </a:r>
            <a:r>
              <a:rPr lang="ko-KR" altLang="en-US" dirty="0"/>
              <a:t>에 해당하는 가치 신경망 클래스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10C58A-1C82-3C82-7F96-BAAEEE7F6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833722"/>
            <a:ext cx="6492961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73590"/>
            <a:ext cx="80100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FCV</a:t>
            </a:r>
            <a:r>
              <a:rPr lang="ko-KR" altLang="en-US" dirty="0"/>
              <a:t> </a:t>
            </a:r>
            <a:r>
              <a:rPr lang="en-US" altLang="ko-KR" dirty="0"/>
              <a:t>_format, forward </a:t>
            </a:r>
            <a:r>
              <a:rPr lang="ko-KR" altLang="en-US" dirty="0"/>
              <a:t>메소드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6507126" y="3005468"/>
            <a:ext cx="2350926" cy="1762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one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two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three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four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five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28FE1A-E463-4E15-C1D6-407E36FD7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829290"/>
            <a:ext cx="6287221" cy="288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41563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361</Words>
  <Application>Microsoft Office PowerPoint</Application>
  <PresentationFormat>화면 슬라이드 쇼(16:9)</PresentationFormat>
  <Paragraphs>74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Arial</vt:lpstr>
      <vt:lpstr>Google Sans</vt:lpstr>
      <vt:lpstr>Roboto Mono Light</vt:lpstr>
      <vt:lpstr>DevFest 2021</vt:lpstr>
      <vt:lpstr>강화학습 과제 10-1 20204062 이인규</vt:lpstr>
      <vt:lpstr>카트폴 A2C 적용</vt:lpstr>
      <vt:lpstr>A2C의 핵심</vt:lpstr>
      <vt:lpstr>라이브러리 종속성 추가</vt:lpstr>
      <vt:lpstr>FCDAP 클래스 __init__ 메소드</vt:lpstr>
      <vt:lpstr>FCDAP 클래스 _format, forward 메소드</vt:lpstr>
      <vt:lpstr>FCDAP 클래스 full_pass, select_action, select_greedy_action 메소드</vt:lpstr>
      <vt:lpstr>FCV 클래스 __init__ 메소드</vt:lpstr>
      <vt:lpstr>FCV _format, forward 메소드</vt:lpstr>
      <vt:lpstr>A2C 클래스 __init__</vt:lpstr>
      <vt:lpstr>A2C 클래스 optimize_model 메소드</vt:lpstr>
      <vt:lpstr>A2C 클래스 interaction_step 메소드</vt:lpstr>
      <vt:lpstr>실행 코드 매개변수 설정</vt:lpstr>
      <vt:lpstr>코드 학습 결과</vt:lpstr>
      <vt:lpstr>임의의 환경에서 진행</vt:lpstr>
      <vt:lpstr>시도해본 환경 - Third Party Environments</vt:lpstr>
      <vt:lpstr>시도해본 환경– Mario RL Agent</vt:lpstr>
      <vt:lpstr>Acrobot 상에서 학습</vt:lpstr>
      <vt:lpstr>Acrobot 환경 설명</vt:lpstr>
      <vt:lpstr>Acrobot 환경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 Gyu Lee</dc:creator>
  <cp:lastModifiedBy>In Gyu Lee</cp:lastModifiedBy>
  <cp:revision>114</cp:revision>
  <dcterms:modified xsi:type="dcterms:W3CDTF">2023-12-04T14:23:14Z</dcterms:modified>
</cp:coreProperties>
</file>